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Berkshire Swash" panose="02000505000000020003" pitchFamily="2" charset="0"/>
      <p:regular r:id="rId47"/>
    </p:embeddedFont>
    <p:embeddedFont>
      <p:font typeface="Garamond" panose="02020404030301010803" pitchFamily="18" charset="0"/>
      <p:regular r:id="rId48"/>
      <p:bold r:id="rId49"/>
      <p:italic r:id="rId50"/>
      <p:boldItalic r:id="rId51"/>
    </p:embeddedFont>
    <p:embeddedFont>
      <p:font typeface="Raleway" pitchFamily="2" charset="77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1520782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b1520782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0fd5f958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0fd5f958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acb21f57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acb21f57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10fa451d7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10fa451d7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10fa451d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10fa451d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15207828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b15207828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7823d73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b7823d73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b7823d73f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b7823d73f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7823d73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b7823d73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b7823d73f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b7823d73f9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5ed5aacd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5ed5aacd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7823d73f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7823d73f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5f1b2664c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5f1b2664c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acb21f573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acb21f573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acb21f573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acb21f573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15207828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15207828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b7823d73f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b7823d73f9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b7823d73f9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b7823d73f9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b7823d73f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b7823d73f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b7823d73f9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b7823d73f9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b7823d73f9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b7823d73f9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5f1b266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5f1b266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b7823d73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b7823d73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acb21f57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aacb21f57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710fa451d7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710fa451d7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acb21f573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acb21f573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acb21f5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acb21f57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acb21f57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acb21f57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a0fd5f9583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a0fd5f9583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b15207828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b15207828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a0fd5f9583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a0fd5f9583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a0fd5f9583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a0fd5f9583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5f1b2664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5f1b2664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b15207828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b15207828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a0fd5f9583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a0fd5f9583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a0fd5f9583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a0fd5f9583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a837d98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7a837d98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a0fd5f95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a0fd5f95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0fd5f958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0fd5f958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0fd5f958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0fd5f958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0fd5f958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0fd5f958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0fd5f95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0fd5f95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0fd5f958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0fd5f958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8F2F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jpe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plants.2015.18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931388" y="627438"/>
            <a:ext cx="5281200" cy="1392900"/>
          </a:xfrm>
          <a:prstGeom prst="roundRect">
            <a:avLst>
              <a:gd name="adj" fmla="val 16667"/>
            </a:avLst>
          </a:prstGeom>
          <a:solidFill>
            <a:srgbClr val="4A452A">
              <a:alpha val="5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85800" y="5889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>
                <a:solidFill>
                  <a:srgbClr val="EAF1DD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Plant Taxonomy</a:t>
            </a:r>
            <a:br>
              <a:rPr lang="en" sz="3780" b="1" i="1">
                <a:solidFill>
                  <a:srgbClr val="76923C"/>
                </a:solidFill>
              </a:rPr>
            </a:br>
            <a:r>
              <a:rPr lang="en" sz="3240" b="1">
                <a:solidFill>
                  <a:srgbClr val="C5D8F1"/>
                </a:solidFill>
                <a:latin typeface="Garamond"/>
                <a:ea typeface="Garamond"/>
                <a:cs typeface="Garamond"/>
                <a:sym typeface="Garamond"/>
              </a:rPr>
              <a:t>Flower Diversity 1</a:t>
            </a:r>
            <a:endParaRPr sz="3959" b="1">
              <a:solidFill>
                <a:srgbClr val="C5D8F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Spiral flowers in more recent plant lineages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9" name="Google Shape;159;p22" title="magallon-all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401" y="894700"/>
            <a:ext cx="1801191" cy="404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2"/>
          <p:cNvCxnSpPr/>
          <p:nvPr/>
        </p:nvCxnSpPr>
        <p:spPr>
          <a:xfrm flipH="1">
            <a:off x="5395121" y="1722371"/>
            <a:ext cx="101460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1" name="Google Shape;161;p22"/>
          <p:cNvSpPr txBox="1"/>
          <p:nvPr/>
        </p:nvSpPr>
        <p:spPr>
          <a:xfrm>
            <a:off x="6409716" y="1507613"/>
            <a:ext cx="226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Cactaceae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Spiral cones (non-flowering plants)</a:t>
            </a:r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Pinaceae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seedless vascular?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894700"/>
            <a:ext cx="3075876" cy="2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3201606"/>
            <a:ext cx="3075876" cy="174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311700" y="2709000"/>
            <a:ext cx="212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Spruce (</a:t>
            </a:r>
            <a:r>
              <a:rPr lang="en" sz="1000" i="1">
                <a:solidFill>
                  <a:schemeClr val="lt1"/>
                </a:solidFill>
              </a:rPr>
              <a:t>Picea</a:t>
            </a:r>
            <a:r>
              <a:rPr lang="en" sz="1000">
                <a:solidFill>
                  <a:schemeClr val="lt1"/>
                </a:solidFill>
              </a:rPr>
              <a:t>) seed cones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Pinaceae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311688" y="3201600"/>
            <a:ext cx="212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…and pollen cone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172" name="Google Shape;172;p23"/>
          <p:cNvCxnSpPr/>
          <p:nvPr/>
        </p:nvCxnSpPr>
        <p:spPr>
          <a:xfrm>
            <a:off x="405450" y="3768200"/>
            <a:ext cx="159000" cy="31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73" name="Google Shape;173;p23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575" y="894700"/>
            <a:ext cx="2878843" cy="4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3387575" y="4449700"/>
            <a:ext cx="212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Lycopodium</a:t>
            </a:r>
            <a:r>
              <a:rPr lang="en" sz="1000">
                <a:solidFill>
                  <a:schemeClr val="lt1"/>
                </a:solidFill>
              </a:rPr>
              <a:t> spore cones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Lycopodiaceae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6425" y="2838075"/>
            <a:ext cx="2565876" cy="210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6425" y="894700"/>
            <a:ext cx="2565873" cy="210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6266425" y="894700"/>
            <a:ext cx="212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Pine (</a:t>
            </a:r>
            <a:r>
              <a:rPr lang="en" sz="1000" i="1">
                <a:solidFill>
                  <a:schemeClr val="lt1"/>
                </a:solidFill>
              </a:rPr>
              <a:t>Pinus</a:t>
            </a:r>
            <a:r>
              <a:rPr lang="en" sz="1000">
                <a:solidFill>
                  <a:schemeClr val="lt1"/>
                </a:solidFill>
              </a:rPr>
              <a:t>) seed cone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Pinaceae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6266413" y="4603600"/>
            <a:ext cx="212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…and pollen cones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Flower variation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Numbers of organs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Positions of organs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Fusion of organs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Symmetry</a:t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2409325"/>
            <a:ext cx="2510476" cy="2532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/>
        </p:nvSpPr>
        <p:spPr>
          <a:xfrm>
            <a:off x="717071" y="4388200"/>
            <a:ext cx="210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Enchanter’s nightshade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Circaea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Onagraceae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22175" y="2409325"/>
            <a:ext cx="2382416" cy="25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2822171" y="4388200"/>
            <a:ext cx="210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St. John’s wort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Hypericum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Hypericaceae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4600" y="2409325"/>
            <a:ext cx="3627700" cy="25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5204596" y="4388200"/>
            <a:ext cx="210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Beardtongue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Penstemon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Plantaginaceae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Calyx (sepals)</a:t>
            </a:r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green and tougher than petals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serve to protect the flower bud before it opens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still present during fruiting phase</a:t>
            </a:r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7850" y="2012825"/>
            <a:ext cx="2284450" cy="29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550" y="2012825"/>
            <a:ext cx="2574302" cy="292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3973550" y="4295800"/>
            <a:ext cx="108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Raspberry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Rubus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Rosaceae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6547850" y="4299464"/>
            <a:ext cx="108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Beardtongue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Penstemon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Plantaginaceae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012825"/>
            <a:ext cx="3661850" cy="29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311700" y="4299475"/>
            <a:ext cx="108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Winter-cress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Barbarea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Brassicaceae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Corolla (petals)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Typically showy to attract animal pollinators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…may be reduced or absent in wind-pollinated flowers</a:t>
            </a:r>
            <a:endParaRPr/>
          </a:p>
        </p:txBody>
      </p:sp>
      <p:pic>
        <p:nvPicPr>
          <p:cNvPr id="209" name="Google Shape;209;p2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1771550"/>
            <a:ext cx="3779424" cy="31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311700" y="4299475"/>
            <a:ext cx="108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Partridge-berry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Mitchella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Rubiaceae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1125" y="1771550"/>
            <a:ext cx="2055574" cy="317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4091125" y="4299475"/>
            <a:ext cx="1441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Flower-of-an-hour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Hibiscus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Malvaceae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0900" y="1771550"/>
            <a:ext cx="2721400" cy="31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6110900" y="4299475"/>
            <a:ext cx="108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Wood-sorrel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Oxalis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Oxalidaceae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Perianth organ number</a:t>
            </a:r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more useful traits for identifying families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Sepal number usually equal to petal number</a:t>
            </a:r>
            <a:endParaRPr/>
          </a:p>
        </p:txBody>
      </p:sp>
      <p:pic>
        <p:nvPicPr>
          <p:cNvPr id="221" name="Google Shape;221;p2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313" y="1766275"/>
            <a:ext cx="3098750" cy="317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/>
        </p:nvSpPr>
        <p:spPr>
          <a:xfrm>
            <a:off x="901313" y="4299475"/>
            <a:ext cx="153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Sandwort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Sabulina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Caryophyllaceae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5153" y="1766275"/>
            <a:ext cx="4247534" cy="317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4000063" y="4299475"/>
            <a:ext cx="153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Camas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Camassia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Asparagaceae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3995163" y="1766275"/>
            <a:ext cx="153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[6 tepals]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901313" y="1766275"/>
            <a:ext cx="153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[5 sepals 5 petals]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Monocots: perianth (if showy) in 3s</a:t>
            </a:r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6 tepals instead of 3 sepals + 3 petals</a:t>
            </a: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5400000">
            <a:off x="-102366" y="2043934"/>
            <a:ext cx="3312424" cy="24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311700" y="4295800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False-seal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Maianthemum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Asparagaceae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6000" y="1629875"/>
            <a:ext cx="3683050" cy="33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2796000" y="1629875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Flowering rush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Butomus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Butomaceae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588" y="1629875"/>
            <a:ext cx="2583713" cy="331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 txBox="1"/>
          <p:nvPr/>
        </p:nvSpPr>
        <p:spPr>
          <a:xfrm>
            <a:off x="6248600" y="1629875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Coralroot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Corallorhiza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Orchidaceae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Dicots: perianth in 4s or 5s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Multiples of 5 are more common</a:t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553000"/>
            <a:ext cx="3389299" cy="338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311700" y="4295800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Scarlet pimpernel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Primula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Primulaceae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1000" y="1553000"/>
            <a:ext cx="2625198" cy="338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3701000" y="4295800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Flax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Linum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Linaceae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6200" y="1553000"/>
            <a:ext cx="2506100" cy="33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/>
        </p:nvSpPr>
        <p:spPr>
          <a:xfrm>
            <a:off x="6326200" y="4295800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Privet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Ligustrum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Oleaceae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Perianth in 4s</a:t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663" y="1383250"/>
            <a:ext cx="2686466" cy="35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Onagraceae (evening primrose family)</a:t>
            </a: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795675" y="4295800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Willow-herb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Epilobium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Onagraceae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2129" y="1383250"/>
            <a:ext cx="2218031" cy="35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3482125" y="4295800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Beeblossom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Oenothera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Onagraceae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161" y="1383250"/>
            <a:ext cx="2648174" cy="355904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/>
        </p:nvSpPr>
        <p:spPr>
          <a:xfrm>
            <a:off x="7088025" y="4295800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Evening-primrose</a:t>
            </a:r>
            <a:endParaRPr sz="100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Oenothera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Onagraceae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Rubiaceae (coffee family)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 plants frequently in 4s</a:t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435781"/>
            <a:ext cx="4769505" cy="340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731" y="1435787"/>
            <a:ext cx="4537560" cy="340316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/>
        </p:nvSpPr>
        <p:spPr>
          <a:xfrm>
            <a:off x="311700" y="1435775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Bluets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Houstonia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Rubiaceae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4294725" y="4192450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Bedstraw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Galium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Rubiaceae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2E9"/>
                </a:solidFill>
              </a:rPr>
              <a:t>How many parts?</a:t>
            </a:r>
            <a:endParaRPr>
              <a:solidFill>
                <a:srgbClr val="D9D2E9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4220300"/>
            <a:ext cx="8520600" cy="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Floral formula?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Cornaceae (dogwood family)</a:t>
            </a:r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Perianth in 4s</a:t>
            </a:r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750" y="1486600"/>
            <a:ext cx="3048899" cy="3455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/>
        </p:nvSpPr>
        <p:spPr>
          <a:xfrm>
            <a:off x="743750" y="1486600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Dogwood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Cornus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Cornaceae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650" y="1486600"/>
            <a:ext cx="4607609" cy="34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 txBox="1"/>
          <p:nvPr/>
        </p:nvSpPr>
        <p:spPr>
          <a:xfrm>
            <a:off x="7139950" y="1486600"/>
            <a:ext cx="126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Dogwood</a:t>
            </a:r>
            <a:endParaRPr sz="100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Cornus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Cornaceae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3" descr="flower-whorls-stamens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700" y="1797628"/>
            <a:ext cx="4720500" cy="31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Androecium</a:t>
            </a:r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…made up of stamens</a:t>
            </a:r>
            <a:endParaRPr/>
          </a:p>
        </p:txBody>
      </p:sp>
      <p:sp>
        <p:nvSpPr>
          <p:cNvPr id="290" name="Google Shape;290;p33"/>
          <p:cNvSpPr txBox="1"/>
          <p:nvPr/>
        </p:nvSpPr>
        <p:spPr>
          <a:xfrm>
            <a:off x="6022569" y="3271975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Stamen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33"/>
          <p:cNvCxnSpPr/>
          <p:nvPr/>
        </p:nvCxnSpPr>
        <p:spPr>
          <a:xfrm rot="10800000" flipH="1">
            <a:off x="3087669" y="3361435"/>
            <a:ext cx="381600" cy="107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92" name="Google Shape;292;p33"/>
          <p:cNvCxnSpPr/>
          <p:nvPr/>
        </p:nvCxnSpPr>
        <p:spPr>
          <a:xfrm rot="10800000">
            <a:off x="5483995" y="3387932"/>
            <a:ext cx="554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3" name="Google Shape;293;p33"/>
          <p:cNvSpPr/>
          <p:nvPr/>
        </p:nvSpPr>
        <p:spPr>
          <a:xfrm rot="-8584392">
            <a:off x="5250891" y="3050960"/>
            <a:ext cx="60420" cy="10068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4" name="Google Shape;294;p33"/>
          <p:cNvCxnSpPr/>
          <p:nvPr/>
        </p:nvCxnSpPr>
        <p:spPr>
          <a:xfrm rot="10800000" flipH="1">
            <a:off x="3282329" y="3582616"/>
            <a:ext cx="389400" cy="243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95" name="Google Shape;295;p33"/>
          <p:cNvSpPr txBox="1"/>
          <p:nvPr/>
        </p:nvSpPr>
        <p:spPr>
          <a:xfrm>
            <a:off x="2449204" y="3382450"/>
            <a:ext cx="65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Anther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2489795" y="3782950"/>
            <a:ext cx="844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Filament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 flipH="1">
            <a:off x="4839576" y="2251755"/>
            <a:ext cx="380700" cy="238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298" name="Google Shape;298;p33"/>
          <p:cNvSpPr txBox="1"/>
          <p:nvPr/>
        </p:nvSpPr>
        <p:spPr>
          <a:xfrm>
            <a:off x="5220274" y="2087100"/>
            <a:ext cx="117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Pollen (inside)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Androecium (stamens)</a:t>
            </a: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body" idx="1"/>
          </p:nvPr>
        </p:nvSpPr>
        <p:spPr>
          <a:xfrm>
            <a:off x="600286" y="894701"/>
            <a:ext cx="7888800" cy="37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5" name="Google Shape;305;p34" descr="Fragaria-chiloensis-1280x853-Copy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6581" y="894701"/>
            <a:ext cx="2068800" cy="19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 descr="echeveria coccinea flower c-u (own)2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5070" y="894701"/>
            <a:ext cx="1784100" cy="19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 descr="Thalictrum-thalictroides-wild-type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894700"/>
            <a:ext cx="2074800" cy="198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34"/>
          <p:cNvCxnSpPr/>
          <p:nvPr/>
        </p:nvCxnSpPr>
        <p:spPr>
          <a:xfrm flipH="1">
            <a:off x="1349262" y="1822354"/>
            <a:ext cx="127200" cy="23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9" name="Google Shape;309;p34"/>
          <p:cNvCxnSpPr/>
          <p:nvPr/>
        </p:nvCxnSpPr>
        <p:spPr>
          <a:xfrm flipH="1">
            <a:off x="3416054" y="1590881"/>
            <a:ext cx="127200" cy="23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0" name="Google Shape;310;p34"/>
          <p:cNvCxnSpPr/>
          <p:nvPr/>
        </p:nvCxnSpPr>
        <p:spPr>
          <a:xfrm flipH="1">
            <a:off x="5590937" y="1529037"/>
            <a:ext cx="127200" cy="23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1" name="Google Shape;311;p34"/>
          <p:cNvSpPr txBox="1"/>
          <p:nvPr/>
        </p:nvSpPr>
        <p:spPr>
          <a:xfrm>
            <a:off x="831237" y="906049"/>
            <a:ext cx="155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Meadow rue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Thalictrum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Ranunculaceae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3276179" y="906049"/>
            <a:ext cx="11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Strawberry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Fragaria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Rosaceae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4801389" y="906049"/>
            <a:ext cx="143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Echeveria 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Crassulaceae</a:t>
            </a:r>
            <a:endParaRPr sz="10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34" descr="plantago-lanceolata-flowers.jp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2880735"/>
            <a:ext cx="1956300" cy="194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4"/>
          <p:cNvCxnSpPr/>
          <p:nvPr/>
        </p:nvCxnSpPr>
        <p:spPr>
          <a:xfrm flipH="1">
            <a:off x="655022" y="3423631"/>
            <a:ext cx="127200" cy="23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6" name="Google Shape;316;p34"/>
          <p:cNvSpPr txBox="1"/>
          <p:nvPr/>
        </p:nvSpPr>
        <p:spPr>
          <a:xfrm>
            <a:off x="311701" y="2894446"/>
            <a:ext cx="14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Plantain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Plantago </a:t>
            </a: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Plantaginaceae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34" descr="alopecurusnDSC_0400.JPG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1361" y="2880735"/>
            <a:ext cx="2052900" cy="19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 descr="Erythronium_montanum.png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4396" y="2880735"/>
            <a:ext cx="1925100" cy="194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34"/>
          <p:cNvCxnSpPr/>
          <p:nvPr/>
        </p:nvCxnSpPr>
        <p:spPr>
          <a:xfrm flipH="1">
            <a:off x="3424206" y="3121790"/>
            <a:ext cx="127200" cy="23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0" name="Google Shape;320;p34"/>
          <p:cNvSpPr txBox="1"/>
          <p:nvPr/>
        </p:nvSpPr>
        <p:spPr>
          <a:xfrm>
            <a:off x="3333605" y="2894453"/>
            <a:ext cx="97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Grass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" name="Google Shape;321;p34"/>
          <p:cNvCxnSpPr/>
          <p:nvPr/>
        </p:nvCxnSpPr>
        <p:spPr>
          <a:xfrm rot="10800000" flipH="1">
            <a:off x="4817550" y="4086176"/>
            <a:ext cx="270300" cy="159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2" name="Google Shape;322;p34"/>
          <p:cNvSpPr txBox="1"/>
          <p:nvPr/>
        </p:nvSpPr>
        <p:spPr>
          <a:xfrm>
            <a:off x="5259727" y="4265317"/>
            <a:ext cx="97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Trout-lily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Erythronium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Liliaceae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655279" y="4562045"/>
            <a:ext cx="16125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[many flowers together]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2530020" y="4573136"/>
            <a:ext cx="1784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[many flowers together]</a:t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34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028" y="906043"/>
            <a:ext cx="2596272" cy="198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6028" y="2881375"/>
            <a:ext cx="2596270" cy="1947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/>
        </p:nvSpPr>
        <p:spPr>
          <a:xfrm>
            <a:off x="7653239" y="2338149"/>
            <a:ext cx="11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Mallow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Malva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Malvaceae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7653239" y="4265327"/>
            <a:ext cx="11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Meadow rue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Thalictrum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Ranunculaceae</a:t>
            </a:r>
            <a:endParaRPr sz="1000">
              <a:solidFill>
                <a:schemeClr val="lt1"/>
              </a:solidFill>
            </a:endParaRPr>
          </a:p>
        </p:txBody>
      </p:sp>
      <p:cxnSp>
        <p:nvCxnSpPr>
          <p:cNvPr id="329" name="Google Shape;329;p34"/>
          <p:cNvCxnSpPr/>
          <p:nvPr/>
        </p:nvCxnSpPr>
        <p:spPr>
          <a:xfrm flipH="1">
            <a:off x="8092906" y="1365720"/>
            <a:ext cx="127200" cy="23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0" name="Google Shape;330;p34"/>
          <p:cNvCxnSpPr/>
          <p:nvPr/>
        </p:nvCxnSpPr>
        <p:spPr>
          <a:xfrm rot="10800000">
            <a:off x="7818771" y="3889856"/>
            <a:ext cx="282900" cy="202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Stamen anatomy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body" idx="1"/>
          </p:nvPr>
        </p:nvSpPr>
        <p:spPr>
          <a:xfrm>
            <a:off x="602136" y="894700"/>
            <a:ext cx="7939500" cy="37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7" name="Google Shape;337;p35" descr="lilyanther2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2450028"/>
            <a:ext cx="3754200" cy="2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 descr="jaltomataP1250661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5798" y="2450006"/>
            <a:ext cx="4826400" cy="240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 descr="antherdehiscenceF10.large-tri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095" y="894700"/>
            <a:ext cx="8520300" cy="1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/>
          <p:nvPr/>
        </p:nvSpPr>
        <p:spPr>
          <a:xfrm>
            <a:off x="4065852" y="4629183"/>
            <a:ext cx="18288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Jaltomata </a:t>
            </a:r>
            <a:r>
              <a:rPr lang="en" sz="10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(Solanaceae)</a:t>
            </a:r>
            <a:endParaRPr sz="1000" i="1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5"/>
          <p:cNvSpPr txBox="1"/>
          <p:nvPr/>
        </p:nvSpPr>
        <p:spPr>
          <a:xfrm>
            <a:off x="312093" y="4629186"/>
            <a:ext cx="2115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Anther cross-section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Stamen number</a:t>
            </a:r>
            <a:endParaRPr/>
          </a:p>
        </p:txBody>
      </p:sp>
      <p:sp>
        <p:nvSpPr>
          <p:cNvPr id="347" name="Google Shape;347;p36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Often a multiple of perianth number</a:t>
            </a:r>
            <a:endParaRPr/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025" y="1486600"/>
            <a:ext cx="3455700" cy="34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 txBox="1"/>
          <p:nvPr/>
        </p:nvSpPr>
        <p:spPr>
          <a:xfrm>
            <a:off x="937025" y="4388200"/>
            <a:ext cx="153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Yellow star grass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Hypoxis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Hypoxidaceae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350" name="Google Shape;350;p3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2725" y="1486600"/>
            <a:ext cx="3814242" cy="34556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 txBox="1"/>
          <p:nvPr/>
        </p:nvSpPr>
        <p:spPr>
          <a:xfrm>
            <a:off x="4392725" y="1486600"/>
            <a:ext cx="153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Sand-spurry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Spergularia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Caryophyllaceae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Brassicaceae (mustard family)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Perianth in 4s but 6 stamens</a:t>
            </a:r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1481850"/>
            <a:ext cx="5007300" cy="34521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 txBox="1"/>
          <p:nvPr/>
        </p:nvSpPr>
        <p:spPr>
          <a:xfrm>
            <a:off x="311700" y="4388200"/>
            <a:ext cx="109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Yellow rocket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Barbarea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Brassicaceae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360" name="Google Shape;360;p37" descr="cardaminenDSC_0048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9001" y="1482565"/>
            <a:ext cx="3513300" cy="34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7"/>
          <p:cNvSpPr txBox="1"/>
          <p:nvPr/>
        </p:nvSpPr>
        <p:spPr>
          <a:xfrm>
            <a:off x="6067434" y="1031000"/>
            <a:ext cx="274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K 4 C 4 A 6 G 2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37"/>
          <p:cNvCxnSpPr/>
          <p:nvPr/>
        </p:nvCxnSpPr>
        <p:spPr>
          <a:xfrm>
            <a:off x="7314202" y="762200"/>
            <a:ext cx="0" cy="268800"/>
          </a:xfrm>
          <a:prstGeom prst="straightConnector1">
            <a:avLst/>
          </a:prstGeom>
          <a:noFill/>
          <a:ln w="9525" cap="flat" cmpd="sng">
            <a:solidFill>
              <a:srgbClr val="3F315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3" name="Google Shape;363;p37"/>
          <p:cNvSpPr/>
          <p:nvPr/>
        </p:nvSpPr>
        <p:spPr>
          <a:xfrm>
            <a:off x="8331355" y="1077050"/>
            <a:ext cx="453300" cy="277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37"/>
          <p:cNvCxnSpPr/>
          <p:nvPr/>
        </p:nvCxnSpPr>
        <p:spPr>
          <a:xfrm>
            <a:off x="7728952" y="789125"/>
            <a:ext cx="0" cy="268800"/>
          </a:xfrm>
          <a:prstGeom prst="straightConnector1">
            <a:avLst/>
          </a:prstGeom>
          <a:noFill/>
          <a:ln w="9525" cap="flat" cmpd="sng">
            <a:solidFill>
              <a:srgbClr val="3F315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5" name="Google Shape;365;p37"/>
          <p:cNvCxnSpPr/>
          <p:nvPr/>
        </p:nvCxnSpPr>
        <p:spPr>
          <a:xfrm>
            <a:off x="8127777" y="789125"/>
            <a:ext cx="0" cy="268800"/>
          </a:xfrm>
          <a:prstGeom prst="straightConnector1">
            <a:avLst/>
          </a:prstGeom>
          <a:noFill/>
          <a:ln w="9525" cap="flat" cmpd="sng">
            <a:solidFill>
              <a:srgbClr val="3F315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6" name="Google Shape;366;p37"/>
          <p:cNvCxnSpPr/>
          <p:nvPr/>
        </p:nvCxnSpPr>
        <p:spPr>
          <a:xfrm>
            <a:off x="8566377" y="762200"/>
            <a:ext cx="0" cy="268800"/>
          </a:xfrm>
          <a:prstGeom prst="straightConnector1">
            <a:avLst/>
          </a:prstGeom>
          <a:noFill/>
          <a:ln w="9525" cap="flat" cmpd="sng">
            <a:solidFill>
              <a:srgbClr val="3F315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Oleaceae (olive family)</a:t>
            </a:r>
            <a:endParaRPr/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824" y="1490200"/>
            <a:ext cx="4014066" cy="34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8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Perianth in 4s but 2 stamens</a:t>
            </a:r>
            <a:endParaRPr/>
          </a:p>
        </p:txBody>
      </p:sp>
      <p:sp>
        <p:nvSpPr>
          <p:cNvPr id="374" name="Google Shape;374;p38"/>
          <p:cNvSpPr txBox="1"/>
          <p:nvPr/>
        </p:nvSpPr>
        <p:spPr>
          <a:xfrm>
            <a:off x="311700" y="4388200"/>
            <a:ext cx="1098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Privet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Ligustrum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Oleaceae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6067434" y="1031000"/>
            <a:ext cx="274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K 4 C 4 A </a:t>
            </a:r>
            <a:r>
              <a:rPr lang="en" sz="1800"/>
              <a:t>2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2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38"/>
          <p:cNvCxnSpPr/>
          <p:nvPr/>
        </p:nvCxnSpPr>
        <p:spPr>
          <a:xfrm>
            <a:off x="7314202" y="762200"/>
            <a:ext cx="0" cy="268800"/>
          </a:xfrm>
          <a:prstGeom prst="straightConnector1">
            <a:avLst/>
          </a:prstGeom>
          <a:noFill/>
          <a:ln w="9525" cap="flat" cmpd="sng">
            <a:solidFill>
              <a:srgbClr val="3F315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7" name="Google Shape;377;p38"/>
          <p:cNvSpPr/>
          <p:nvPr/>
        </p:nvSpPr>
        <p:spPr>
          <a:xfrm>
            <a:off x="8331355" y="1077050"/>
            <a:ext cx="453300" cy="277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8" name="Google Shape;378;p38"/>
          <p:cNvCxnSpPr/>
          <p:nvPr/>
        </p:nvCxnSpPr>
        <p:spPr>
          <a:xfrm>
            <a:off x="7728952" y="789125"/>
            <a:ext cx="0" cy="268800"/>
          </a:xfrm>
          <a:prstGeom prst="straightConnector1">
            <a:avLst/>
          </a:prstGeom>
          <a:noFill/>
          <a:ln w="9525" cap="flat" cmpd="sng">
            <a:solidFill>
              <a:srgbClr val="3F315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9" name="Google Shape;379;p38"/>
          <p:cNvCxnSpPr/>
          <p:nvPr/>
        </p:nvCxnSpPr>
        <p:spPr>
          <a:xfrm>
            <a:off x="8127777" y="789125"/>
            <a:ext cx="0" cy="268800"/>
          </a:xfrm>
          <a:prstGeom prst="straightConnector1">
            <a:avLst/>
          </a:prstGeom>
          <a:noFill/>
          <a:ln w="9525" cap="flat" cmpd="sng">
            <a:solidFill>
              <a:srgbClr val="3F315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0" name="Google Shape;380;p38"/>
          <p:cNvCxnSpPr/>
          <p:nvPr/>
        </p:nvCxnSpPr>
        <p:spPr>
          <a:xfrm>
            <a:off x="8566377" y="762200"/>
            <a:ext cx="0" cy="268800"/>
          </a:xfrm>
          <a:prstGeom prst="straightConnector1">
            <a:avLst/>
          </a:prstGeom>
          <a:noFill/>
          <a:ln w="9525" cap="flat" cmpd="sng">
            <a:solidFill>
              <a:srgbClr val="3F315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81" name="Google Shape;381;p3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1900" y="1490200"/>
            <a:ext cx="4524725" cy="34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8"/>
          <p:cNvSpPr txBox="1"/>
          <p:nvPr/>
        </p:nvSpPr>
        <p:spPr>
          <a:xfrm>
            <a:off x="7728950" y="4542100"/>
            <a:ext cx="109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Forsythia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Oleaceae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Numerous stamens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 families with ∞ stamens: Cactaceae, Nymphaeaceae, Magnoliaceae</a:t>
            </a:r>
            <a:endParaRPr/>
          </a:p>
        </p:txBody>
      </p:sp>
      <p:pic>
        <p:nvPicPr>
          <p:cNvPr id="389" name="Google Shape;389;p39" descr="nymphaea_alba_white_water_lily_00_flower_22-06-05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1490225"/>
            <a:ext cx="4260600" cy="34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9" descr="lirio506775504_53WXb-L-2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9200" y="1490200"/>
            <a:ext cx="4603200" cy="34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9"/>
          <p:cNvSpPr txBox="1"/>
          <p:nvPr/>
        </p:nvSpPr>
        <p:spPr>
          <a:xfrm>
            <a:off x="7612021" y="4356350"/>
            <a:ext cx="1220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225" tIns="36100" rIns="72225" bIns="361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Tulip-tree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Liriodendron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Magnoliaceae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311700" y="4388200"/>
            <a:ext cx="151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Water-lily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Nymphaea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Nymphaeaceae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Rosaceae (rose family)</a:t>
            </a:r>
            <a:endParaRPr/>
          </a:p>
        </p:txBody>
      </p:sp>
      <p:sp>
        <p:nvSpPr>
          <p:cNvPr id="398" name="Google Shape;398;p40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Perianth in 5s, ∞ stamens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Always K 5 C 5</a:t>
            </a:r>
            <a:endParaRPr/>
          </a:p>
        </p:txBody>
      </p:sp>
      <p:pic>
        <p:nvPicPr>
          <p:cNvPr id="399" name="Google Shape;399;p4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6" y="1762125"/>
            <a:ext cx="3975242" cy="3180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/>
          <p:nvPr/>
        </p:nvSpPr>
        <p:spPr>
          <a:xfrm>
            <a:off x="2749150" y="4388200"/>
            <a:ext cx="153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Hawthorn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Crataegus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Rosaceae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401" name="Google Shape;401;p4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6951" y="1762125"/>
            <a:ext cx="2385138" cy="3180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0"/>
          <p:cNvSpPr txBox="1"/>
          <p:nvPr/>
        </p:nvSpPr>
        <p:spPr>
          <a:xfrm>
            <a:off x="5134300" y="4388200"/>
            <a:ext cx="153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Agrimony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Agrimonia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Rosaceae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2100" y="1762125"/>
            <a:ext cx="2160200" cy="318017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/>
          <p:nvPr/>
        </p:nvSpPr>
        <p:spPr>
          <a:xfrm>
            <a:off x="6672100" y="4388200"/>
            <a:ext cx="153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Strawberry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Fragaria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Rosaceae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Ranunculaceae (buttercup family)</a:t>
            </a:r>
            <a:endParaRPr/>
          </a:p>
        </p:txBody>
      </p:sp>
      <p:sp>
        <p:nvSpPr>
          <p:cNvPr id="410" name="Google Shape;410;p41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Perianth in 5s (mostly), ∞ stamens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Sometimes K 5 C 5, sometimes P ∞ tepals</a:t>
            </a:r>
            <a:endParaRPr/>
          </a:p>
        </p:txBody>
      </p:sp>
      <p:pic>
        <p:nvPicPr>
          <p:cNvPr id="411" name="Google Shape;411;p4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817700"/>
            <a:ext cx="4686899" cy="3124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1"/>
          <p:cNvSpPr txBox="1"/>
          <p:nvPr/>
        </p:nvSpPr>
        <p:spPr>
          <a:xfrm>
            <a:off x="311700" y="4388200"/>
            <a:ext cx="153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Liver-leaf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Hepatica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Ranunculaceae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413" name="Google Shape;413;p4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2325" y="1817700"/>
            <a:ext cx="4299974" cy="312460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1"/>
          <p:cNvSpPr txBox="1"/>
          <p:nvPr/>
        </p:nvSpPr>
        <p:spPr>
          <a:xfrm>
            <a:off x="4532325" y="4388200"/>
            <a:ext cx="153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False rue-anemone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Enemion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Ranunculaceae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Floral organs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Whorled or spiral?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names do we use for parts of each whorl?</a:t>
            </a:r>
            <a:endParaRPr/>
          </a:p>
        </p:txBody>
      </p:sp>
      <p:pic>
        <p:nvPicPr>
          <p:cNvPr id="70" name="Google Shape;70;p15" descr="flower-whorls-pistil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756" y="1797703"/>
            <a:ext cx="4720500" cy="314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" name="Google Shape;71;p15"/>
          <p:cNvCxnSpPr/>
          <p:nvPr/>
        </p:nvCxnSpPr>
        <p:spPr>
          <a:xfrm flipH="1">
            <a:off x="4483800" y="2043100"/>
            <a:ext cx="930000" cy="34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5"/>
          <p:cNvSpPr txBox="1"/>
          <p:nvPr/>
        </p:nvSpPr>
        <p:spPr>
          <a:xfrm>
            <a:off x="5374051" y="1765901"/>
            <a:ext cx="45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3" name="Google Shape;73;p15"/>
          <p:cNvCxnSpPr/>
          <p:nvPr/>
        </p:nvCxnSpPr>
        <p:spPr>
          <a:xfrm>
            <a:off x="2885775" y="2392875"/>
            <a:ext cx="222600" cy="26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5"/>
          <p:cNvSpPr txBox="1"/>
          <p:nvPr/>
        </p:nvSpPr>
        <p:spPr>
          <a:xfrm>
            <a:off x="2569150" y="2006950"/>
            <a:ext cx="45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5" name="Google Shape;75;p15"/>
          <p:cNvCxnSpPr/>
          <p:nvPr/>
        </p:nvCxnSpPr>
        <p:spPr>
          <a:xfrm rot="10800000" flipH="1">
            <a:off x="2973225" y="4117975"/>
            <a:ext cx="5724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/>
          <p:nvPr/>
        </p:nvSpPr>
        <p:spPr>
          <a:xfrm>
            <a:off x="2642050" y="4154125"/>
            <a:ext cx="45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77" name="Google Shape;77;p15"/>
          <p:cNvCxnSpPr/>
          <p:nvPr/>
        </p:nvCxnSpPr>
        <p:spPr>
          <a:xfrm rot="10800000">
            <a:off x="5342375" y="3180050"/>
            <a:ext cx="675600" cy="32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 txBox="1"/>
          <p:nvPr/>
        </p:nvSpPr>
        <p:spPr>
          <a:xfrm>
            <a:off x="6014100" y="3335425"/>
            <a:ext cx="45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Hypericaceae (St. John’s wort family)</a:t>
            </a:r>
            <a:endParaRPr/>
          </a:p>
        </p:txBody>
      </p:sp>
      <p:sp>
        <p:nvSpPr>
          <p:cNvPr id="420" name="Google Shape;420;p42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Perianth in 5s, ∞ stamens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Capsule fruit, leaves opposite</a:t>
            </a:r>
            <a:endParaRPr/>
          </a:p>
        </p:txBody>
      </p:sp>
      <p:pic>
        <p:nvPicPr>
          <p:cNvPr id="421" name="Google Shape;4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726" y="1748575"/>
            <a:ext cx="4790575" cy="31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1748576"/>
            <a:ext cx="4260300" cy="3193724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2"/>
          <p:cNvSpPr txBox="1"/>
          <p:nvPr/>
        </p:nvSpPr>
        <p:spPr>
          <a:xfrm>
            <a:off x="311700" y="1748575"/>
            <a:ext cx="153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St. John’s wort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Hypericum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Hypericaceae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24" name="Google Shape;424;p42"/>
          <p:cNvSpPr txBox="1"/>
          <p:nvPr/>
        </p:nvSpPr>
        <p:spPr>
          <a:xfrm>
            <a:off x="7294500" y="4388200"/>
            <a:ext cx="153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St. John’s wort</a:t>
            </a:r>
            <a:endParaRPr sz="1000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Hypericum</a:t>
            </a:r>
            <a:endParaRPr sz="1000" i="1">
              <a:solidFill>
                <a:srgbClr val="FFFFFF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Hypericaceae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4572000" y="1748575"/>
            <a:ext cx="134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…maybe not always so many stamens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3" descr="flower-whorls-stamens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700" y="1797628"/>
            <a:ext cx="4720500" cy="31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Gynoecium</a:t>
            </a: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…made up of carpels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carpels often fused into ‘pistil’</a:t>
            </a:r>
            <a:endParaRPr/>
          </a:p>
        </p:txBody>
      </p:sp>
      <p:pic>
        <p:nvPicPr>
          <p:cNvPr id="433" name="Google Shape;433;p43" descr="flower-whorls-pistil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1756" y="1797628"/>
            <a:ext cx="4720500" cy="31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3"/>
          <p:cNvSpPr txBox="1"/>
          <p:nvPr/>
        </p:nvSpPr>
        <p:spPr>
          <a:xfrm>
            <a:off x="5569601" y="3487075"/>
            <a:ext cx="110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Pistil =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fused carpels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5" name="Google Shape;435;p43"/>
          <p:cNvCxnSpPr/>
          <p:nvPr/>
        </p:nvCxnSpPr>
        <p:spPr>
          <a:xfrm>
            <a:off x="3760189" y="3654147"/>
            <a:ext cx="3009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36" name="Google Shape;436;p43"/>
          <p:cNvSpPr/>
          <p:nvPr/>
        </p:nvSpPr>
        <p:spPr>
          <a:xfrm>
            <a:off x="4061002" y="3144591"/>
            <a:ext cx="48600" cy="7299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43"/>
          <p:cNvSpPr txBox="1"/>
          <p:nvPr/>
        </p:nvSpPr>
        <p:spPr>
          <a:xfrm>
            <a:off x="2916689" y="3555875"/>
            <a:ext cx="84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Ovary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8" name="Google Shape;438;p43"/>
          <p:cNvCxnSpPr/>
          <p:nvPr/>
        </p:nvCxnSpPr>
        <p:spPr>
          <a:xfrm rot="10800000">
            <a:off x="4547732" y="3752478"/>
            <a:ext cx="291900" cy="365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39" name="Google Shape;439;p43"/>
          <p:cNvSpPr txBox="1"/>
          <p:nvPr/>
        </p:nvSpPr>
        <p:spPr>
          <a:xfrm>
            <a:off x="4748038" y="4128246"/>
            <a:ext cx="84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Ovule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3"/>
          <p:cNvSpPr/>
          <p:nvPr/>
        </p:nvSpPr>
        <p:spPr>
          <a:xfrm flipH="1">
            <a:off x="4888289" y="1879317"/>
            <a:ext cx="66600" cy="1995300"/>
          </a:xfrm>
          <a:prstGeom prst="leftBracket">
            <a:avLst>
              <a:gd name="adj" fmla="val 8333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43"/>
          <p:cNvCxnSpPr/>
          <p:nvPr/>
        </p:nvCxnSpPr>
        <p:spPr>
          <a:xfrm rot="10800000">
            <a:off x="4954760" y="3591961"/>
            <a:ext cx="606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42" name="Google Shape;442;p43"/>
          <p:cNvCxnSpPr/>
          <p:nvPr/>
        </p:nvCxnSpPr>
        <p:spPr>
          <a:xfrm>
            <a:off x="3760189" y="2268632"/>
            <a:ext cx="650400" cy="194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443" name="Google Shape;443;p43"/>
          <p:cNvCxnSpPr/>
          <p:nvPr/>
        </p:nvCxnSpPr>
        <p:spPr>
          <a:xfrm>
            <a:off x="3669690" y="1962986"/>
            <a:ext cx="650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44" name="Google Shape;444;p43"/>
          <p:cNvSpPr txBox="1"/>
          <p:nvPr/>
        </p:nvSpPr>
        <p:spPr>
          <a:xfrm>
            <a:off x="2916699" y="1864700"/>
            <a:ext cx="75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Stigma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3006093" y="2139050"/>
            <a:ext cx="75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Carpel fusion</a:t>
            </a:r>
            <a:endParaRPr/>
          </a:p>
        </p:txBody>
      </p:sp>
      <p:sp>
        <p:nvSpPr>
          <p:cNvPr id="451" name="Google Shape;451;p44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37482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more useful identification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Number of stigma lobes often indicates carpel number</a:t>
            </a:r>
            <a:endParaRPr/>
          </a:p>
        </p:txBody>
      </p:sp>
      <p:sp>
        <p:nvSpPr>
          <p:cNvPr id="452" name="Google Shape;452;p44"/>
          <p:cNvSpPr txBox="1"/>
          <p:nvPr/>
        </p:nvSpPr>
        <p:spPr>
          <a:xfrm>
            <a:off x="178325" y="2851130"/>
            <a:ext cx="90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One carpel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934429" y="2697230"/>
            <a:ext cx="110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Three separate carpels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54" name="Google Shape;454;p44"/>
          <p:cNvSpPr txBox="1"/>
          <p:nvPr/>
        </p:nvSpPr>
        <p:spPr>
          <a:xfrm>
            <a:off x="2036625" y="2851130"/>
            <a:ext cx="1924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Three fused carpels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55" name="Google Shape;455;p44"/>
          <p:cNvSpPr/>
          <p:nvPr/>
        </p:nvSpPr>
        <p:spPr>
          <a:xfrm rot="5400000">
            <a:off x="2998875" y="2235680"/>
            <a:ext cx="57000" cy="18681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6" name="Google Shape;456;p44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2021" y="2897137"/>
            <a:ext cx="2590280" cy="204516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4"/>
          <p:cNvSpPr txBox="1"/>
          <p:nvPr/>
        </p:nvSpPr>
        <p:spPr>
          <a:xfrm>
            <a:off x="6242025" y="4446650"/>
            <a:ext cx="147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Oenothera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Onagraceae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458" name="Google Shape;4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000" y="894710"/>
            <a:ext cx="2590285" cy="200241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4"/>
          <p:cNvSpPr txBox="1"/>
          <p:nvPr/>
        </p:nvSpPr>
        <p:spPr>
          <a:xfrm>
            <a:off x="6242025" y="2404525"/>
            <a:ext cx="147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Diplacus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Phrymaceae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460" name="Google Shape;460;p44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9975" y="894700"/>
            <a:ext cx="2182035" cy="2045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9975" y="2894079"/>
            <a:ext cx="2182031" cy="204515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4"/>
          <p:cNvSpPr txBox="1"/>
          <p:nvPr/>
        </p:nvSpPr>
        <p:spPr>
          <a:xfrm>
            <a:off x="4059975" y="2404525"/>
            <a:ext cx="147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Pelargonium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Geraniaceae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4059975" y="4415575"/>
            <a:ext cx="1474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Trillium</a:t>
            </a:r>
            <a:endParaRPr sz="1000" i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Melanthiaceae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464" name="Google Shape;464;p44" title="carpelfusion.png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158" y="3268425"/>
            <a:ext cx="3538268" cy="11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/>
          <p:nvPr/>
        </p:nvSpPr>
        <p:spPr>
          <a:xfrm>
            <a:off x="311700" y="905859"/>
            <a:ext cx="5728200" cy="205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45" descr="Simpson-Fig_6_9D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212" y="905859"/>
            <a:ext cx="4758300" cy="15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Carpel evolution</a:t>
            </a:r>
            <a:endParaRPr/>
          </a:p>
        </p:txBody>
      </p:sp>
      <p:pic>
        <p:nvPicPr>
          <p:cNvPr id="472" name="Google Shape;472;p45" descr="caltha-palustris-flower-trim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2553233"/>
            <a:ext cx="5963100" cy="23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5"/>
          <p:cNvSpPr txBox="1"/>
          <p:nvPr/>
        </p:nvSpPr>
        <p:spPr>
          <a:xfrm>
            <a:off x="3646700" y="4553610"/>
            <a:ext cx="2007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Caltha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(Ranunculaceae)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06" y="894700"/>
            <a:ext cx="3178294" cy="395914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5"/>
          <p:cNvSpPr txBox="1"/>
          <p:nvPr/>
        </p:nvSpPr>
        <p:spPr>
          <a:xfrm>
            <a:off x="5654128" y="4553610"/>
            <a:ext cx="2007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Ranunculus</a:t>
            </a:r>
            <a:r>
              <a:rPr lang="en" sz="1000">
                <a:solidFill>
                  <a:srgbClr val="FFFFFF"/>
                </a:solidFill>
              </a:rPr>
              <a:t> achenes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/>
          <p:nvPr/>
        </p:nvSpPr>
        <p:spPr>
          <a:xfrm>
            <a:off x="2689650" y="894625"/>
            <a:ext cx="6142800" cy="404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Carpels and pistils</a:t>
            </a:r>
            <a:endParaRPr/>
          </a:p>
        </p:txBody>
      </p:sp>
      <p:pic>
        <p:nvPicPr>
          <p:cNvPr id="482" name="Google Shape;482;p46" descr="carpel-rolling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4365" y="894629"/>
            <a:ext cx="4385100" cy="17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6" descr="carpelformati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4365" y="2536827"/>
            <a:ext cx="5808000" cy="23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6" descr="Geranium-maculatum-pistilonly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2" y="894700"/>
            <a:ext cx="2712600" cy="40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6"/>
          <p:cNvSpPr txBox="1"/>
          <p:nvPr/>
        </p:nvSpPr>
        <p:spPr>
          <a:xfrm>
            <a:off x="311698" y="4540786"/>
            <a:ext cx="10482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Geranium 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ECE1"/>
                </a:solidFill>
                <a:latin typeface="Arial"/>
                <a:ea typeface="Arial"/>
                <a:cs typeface="Arial"/>
                <a:sym typeface="Arial"/>
              </a:rPr>
              <a:t>(Geraniaceae)</a:t>
            </a:r>
            <a:endParaRPr sz="1000" i="1">
              <a:solidFill>
                <a:srgbClr val="EEECE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Carpel fusion</a:t>
            </a:r>
            <a:endParaRPr/>
          </a:p>
        </p:txBody>
      </p:sp>
      <p:sp>
        <p:nvSpPr>
          <p:cNvPr id="491" name="Google Shape;491;p47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Monocarpous (unicarpellate) / apocarpous / syncarpous</a:t>
            </a:r>
            <a:endParaRPr/>
          </a:p>
        </p:txBody>
      </p:sp>
      <p:pic>
        <p:nvPicPr>
          <p:cNvPr id="492" name="Google Shape;492;p47" descr="Crassula_ovata_RTBG2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34803" y="1503625"/>
            <a:ext cx="2826000" cy="24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7" descr="attar_of_roses_flower_resize2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3315" y="1503625"/>
            <a:ext cx="3209100" cy="24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7"/>
          <p:cNvSpPr txBox="1"/>
          <p:nvPr/>
        </p:nvSpPr>
        <p:spPr>
          <a:xfrm>
            <a:off x="3508494" y="3354023"/>
            <a:ext cx="212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Stonecrop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Crassula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Crassulaceae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7"/>
          <p:cNvSpPr txBox="1"/>
          <p:nvPr/>
        </p:nvSpPr>
        <p:spPr>
          <a:xfrm>
            <a:off x="5635489" y="3354023"/>
            <a:ext cx="227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‘Geranium’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Pelargonium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Geraniaceae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4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1" y="1503695"/>
            <a:ext cx="2723076" cy="240436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7"/>
          <p:cNvSpPr txBox="1"/>
          <p:nvPr/>
        </p:nvSpPr>
        <p:spPr>
          <a:xfrm>
            <a:off x="311700" y="1508474"/>
            <a:ext cx="192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Honey locust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Gleditsia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Fabaceae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Stigma number can tell you how many carpels are fused together</a:t>
            </a:r>
            <a:endParaRPr/>
          </a:p>
        </p:txBody>
      </p:sp>
      <p:sp>
        <p:nvSpPr>
          <p:cNvPr id="503" name="Google Shape;503;p4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plants are syncarpous</a:t>
            </a:r>
            <a:endParaRPr/>
          </a:p>
        </p:txBody>
      </p:sp>
      <p:pic>
        <p:nvPicPr>
          <p:cNvPr id="504" name="Google Shape;504;p4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0499" y="1610350"/>
            <a:ext cx="3548549" cy="333194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8"/>
          <p:cNvSpPr txBox="1"/>
          <p:nvPr/>
        </p:nvSpPr>
        <p:spPr>
          <a:xfrm>
            <a:off x="1710900" y="4295800"/>
            <a:ext cx="139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Venus’ looking-glass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Triodanis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Campanulaceae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506" name="Google Shape;506;p4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9059" y="1610350"/>
            <a:ext cx="3603241" cy="333194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8"/>
          <p:cNvSpPr txBox="1"/>
          <p:nvPr/>
        </p:nvSpPr>
        <p:spPr>
          <a:xfrm>
            <a:off x="7433100" y="4295800"/>
            <a:ext cx="139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Evening-primrose</a:t>
            </a:r>
            <a:endParaRPr sz="1000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Oenothera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Onagraceae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508" name="Google Shape;508;p4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1610325"/>
            <a:ext cx="1368800" cy="33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8"/>
          <p:cNvSpPr txBox="1"/>
          <p:nvPr/>
        </p:nvSpPr>
        <p:spPr>
          <a:xfrm>
            <a:off x="311700" y="1610350"/>
            <a:ext cx="139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Mountain rice-grass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Piptatherum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Poaceae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Syncarpous / apocarpous floral formulas</a:t>
            </a:r>
            <a:endParaRPr/>
          </a:p>
        </p:txBody>
      </p:sp>
      <p:sp>
        <p:nvSpPr>
          <p:cNvPr id="515" name="Google Shape;515;p49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Circle around ‘G’ indicates fusion</a:t>
            </a:r>
            <a:endParaRPr/>
          </a:p>
        </p:txBody>
      </p:sp>
      <p:pic>
        <p:nvPicPr>
          <p:cNvPr id="516" name="Google Shape;516;p4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11700" y="1585250"/>
            <a:ext cx="1961201" cy="2070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9" title="Liliaceae-floral-diagram-simpler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491" y="1805538"/>
            <a:ext cx="1826973" cy="183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9" title="Ranunculus_acris-simpler.png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3381" y="1780855"/>
            <a:ext cx="1826975" cy="187454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9"/>
          <p:cNvSpPr txBox="1"/>
          <p:nvPr/>
        </p:nvSpPr>
        <p:spPr>
          <a:xfrm>
            <a:off x="311700" y="3162800"/>
            <a:ext cx="139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Geum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Rosaceae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520" name="Google Shape;520;p49"/>
          <p:cNvSpPr txBox="1"/>
          <p:nvPr/>
        </p:nvSpPr>
        <p:spPr>
          <a:xfrm>
            <a:off x="4448500" y="3674525"/>
            <a:ext cx="196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6 A 6 G 3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9"/>
          <p:cNvSpPr txBox="1"/>
          <p:nvPr/>
        </p:nvSpPr>
        <p:spPr>
          <a:xfrm>
            <a:off x="2272900" y="3674525"/>
            <a:ext cx="206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 5 C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5 A </a:t>
            </a:r>
            <a:r>
              <a:rPr lang="en" sz="1800"/>
              <a:t>∞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" sz="1800"/>
              <a:t>∞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9"/>
          <p:cNvSpPr/>
          <p:nvPr/>
        </p:nvSpPr>
        <p:spPr>
          <a:xfrm>
            <a:off x="5615396" y="3674525"/>
            <a:ext cx="495600" cy="369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3" name="Google Shape;523;p4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7475" y="1600925"/>
            <a:ext cx="2364824" cy="20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9"/>
          <p:cNvSpPr txBox="1"/>
          <p:nvPr/>
        </p:nvSpPr>
        <p:spPr>
          <a:xfrm>
            <a:off x="6467475" y="3162800"/>
            <a:ext cx="139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FFFFFF"/>
                </a:solidFill>
              </a:rPr>
              <a:t>Erythronium</a:t>
            </a:r>
            <a:endParaRPr sz="1000" i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Liliaceae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Fabaceae with unicarpellate flowers</a:t>
            </a:r>
            <a:endParaRPr/>
          </a:p>
        </p:txBody>
      </p:sp>
      <p:sp>
        <p:nvSpPr>
          <p:cNvPr id="530" name="Google Shape;530;p50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easily seen in most flowers because carpels are concealed by petals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…but fruit type is from a single carpel (more on this later)</a:t>
            </a:r>
            <a:endParaRPr/>
          </a:p>
        </p:txBody>
      </p:sp>
      <p:pic>
        <p:nvPicPr>
          <p:cNvPr id="531" name="Google Shape;531;p5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1789452"/>
            <a:ext cx="3570798" cy="31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0"/>
          <p:cNvSpPr txBox="1"/>
          <p:nvPr/>
        </p:nvSpPr>
        <p:spPr>
          <a:xfrm>
            <a:off x="311700" y="1794224"/>
            <a:ext cx="192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Honey locust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Gleditsia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Fabaceae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5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7374" y="1789450"/>
            <a:ext cx="2363898" cy="31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0"/>
          <p:cNvSpPr txBox="1"/>
          <p:nvPr/>
        </p:nvSpPr>
        <p:spPr>
          <a:xfrm>
            <a:off x="3517375" y="4388199"/>
            <a:ext cx="192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Black locust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Gleditsia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Fabaceae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5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9450" y="1794225"/>
            <a:ext cx="3152850" cy="315285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0"/>
          <p:cNvSpPr txBox="1"/>
          <p:nvPr/>
        </p:nvSpPr>
        <p:spPr>
          <a:xfrm>
            <a:off x="5679450" y="4388199"/>
            <a:ext cx="192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Bird-foot trefoil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Gleditsia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Fabaceae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Rosaceae with unicarpellate flowers</a:t>
            </a:r>
            <a:endParaRPr/>
          </a:p>
        </p:txBody>
      </p:sp>
      <p:sp>
        <p:nvSpPr>
          <p:cNvPr id="542" name="Google Shape;542;p51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Genus </a:t>
            </a:r>
            <a:r>
              <a:rPr lang="en" i="1"/>
              <a:t>Prunus</a:t>
            </a:r>
            <a:r>
              <a:rPr lang="en"/>
              <a:t>: cherries / plums / peaches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one style, maybe hard to discern among stamens</a:t>
            </a:r>
            <a:endParaRPr/>
          </a:p>
        </p:txBody>
      </p:sp>
      <p:pic>
        <p:nvPicPr>
          <p:cNvPr id="543" name="Google Shape;543;p5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1768375"/>
            <a:ext cx="4931325" cy="31739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1"/>
          <p:cNvSpPr txBox="1"/>
          <p:nvPr/>
        </p:nvSpPr>
        <p:spPr>
          <a:xfrm>
            <a:off x="311700" y="1794224"/>
            <a:ext cx="192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Cherry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Prunus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Rosaceae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51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025" y="1768375"/>
            <a:ext cx="3589284" cy="317392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1"/>
          <p:cNvSpPr txBox="1"/>
          <p:nvPr/>
        </p:nvSpPr>
        <p:spPr>
          <a:xfrm>
            <a:off x="5243025" y="4388199"/>
            <a:ext cx="192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Cherry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Prunus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Rosaceae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whorls to spirals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311700" y="46036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https://doi.org/10.1038/nplants.2015.188</a:t>
            </a:r>
            <a:endParaRPr sz="1000"/>
          </a:p>
        </p:txBody>
      </p:sp>
      <p:pic>
        <p:nvPicPr>
          <p:cNvPr id="85" name="Google Shape;85;p16" title="41477_2016_Article_BFnplants2015188_Fig1_HTML.pn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300" y="894700"/>
            <a:ext cx="5146052" cy="33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739325" y="1343475"/>
            <a:ext cx="287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Whorled: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(two whorls of stamens)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39325" y="3181225"/>
            <a:ext cx="28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Spiral: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2783775" y="4194950"/>
            <a:ext cx="178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Top-down diagram of organs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572000" y="4194950"/>
            <a:ext cx="178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Top-down diagram of organ positions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483125" y="4194950"/>
            <a:ext cx="178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Side-view diagram of organs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Apocarpous: Magnoliaceae</a:t>
            </a:r>
            <a:endParaRPr/>
          </a:p>
        </p:txBody>
      </p:sp>
      <p:sp>
        <p:nvSpPr>
          <p:cNvPr id="552" name="Google Shape;552;p52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53" name="Google Shape;553;p5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50" y="894698"/>
            <a:ext cx="4260166" cy="31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2" descr="lirio506775504_53WXb-L-2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831" y="894698"/>
            <a:ext cx="4260300" cy="31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2"/>
          <p:cNvSpPr txBox="1"/>
          <p:nvPr/>
        </p:nvSpPr>
        <p:spPr>
          <a:xfrm>
            <a:off x="7612021" y="3555225"/>
            <a:ext cx="1220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225" tIns="36100" rIns="72225" bIns="361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Tulip-tree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Liriodendron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Magnoliaceae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56" name="Google Shape;556;p52"/>
          <p:cNvSpPr txBox="1"/>
          <p:nvPr/>
        </p:nvSpPr>
        <p:spPr>
          <a:xfrm>
            <a:off x="311704" y="894700"/>
            <a:ext cx="12201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225" tIns="36100" rIns="72225" bIns="361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Magnolia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Magnoliaceae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Apocarpous: Ranunculaceae</a:t>
            </a:r>
            <a:endParaRPr/>
          </a:p>
        </p:txBody>
      </p:sp>
      <p:sp>
        <p:nvSpPr>
          <p:cNvPr id="562" name="Google Shape;562;p53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63" name="Google Shape;563;p5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700" y="894700"/>
            <a:ext cx="4047600" cy="4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3"/>
          <p:cNvSpPr txBox="1"/>
          <p:nvPr/>
        </p:nvSpPr>
        <p:spPr>
          <a:xfrm>
            <a:off x="311704" y="894700"/>
            <a:ext cx="1220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225" tIns="36100" rIns="72225" bIns="361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Bower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Clematis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Ranunculaceae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565" name="Google Shape;565;p5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9299" y="894700"/>
            <a:ext cx="4473001" cy="4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3"/>
          <p:cNvSpPr txBox="1"/>
          <p:nvPr/>
        </p:nvSpPr>
        <p:spPr>
          <a:xfrm>
            <a:off x="4359304" y="4407700"/>
            <a:ext cx="1220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225" tIns="36100" rIns="72225" bIns="361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Buttercup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Ranunculus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Ranunculaceae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Apocarpous: Rosaceae</a:t>
            </a:r>
            <a:endParaRPr/>
          </a:p>
        </p:txBody>
      </p:sp>
      <p:sp>
        <p:nvSpPr>
          <p:cNvPr id="572" name="Google Shape;572;p54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73" name="Google Shape;573;p5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894700"/>
            <a:ext cx="5271281" cy="4047602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4"/>
          <p:cNvSpPr txBox="1"/>
          <p:nvPr/>
        </p:nvSpPr>
        <p:spPr>
          <a:xfrm>
            <a:off x="311704" y="4407700"/>
            <a:ext cx="1220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225" tIns="36100" rIns="72225" bIns="361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Blackberry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Rubus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Rosaceae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575" name="Google Shape;575;p5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5870" y="894700"/>
            <a:ext cx="3646429" cy="4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4"/>
          <p:cNvSpPr txBox="1"/>
          <p:nvPr/>
        </p:nvSpPr>
        <p:spPr>
          <a:xfrm>
            <a:off x="5185879" y="4407700"/>
            <a:ext cx="1220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225" tIns="36100" rIns="72225" bIns="361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Avens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Geum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Rosaceae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Organs most often are alternate</a:t>
            </a:r>
            <a:endParaRPr/>
          </a:p>
        </p:txBody>
      </p:sp>
      <p:sp>
        <p:nvSpPr>
          <p:cNvPr id="582" name="Google Shape;582;p55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i.e., petals fall in between the sepals, stamens in between the petals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Primulaceae, stamens are opposite the petals</a:t>
            </a:r>
            <a:endParaRPr/>
          </a:p>
        </p:txBody>
      </p:sp>
      <p:pic>
        <p:nvPicPr>
          <p:cNvPr id="583" name="Google Shape;583;p5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5295" y="1714501"/>
            <a:ext cx="3084741" cy="3084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55"/>
          <p:cNvCxnSpPr/>
          <p:nvPr/>
        </p:nvCxnSpPr>
        <p:spPr>
          <a:xfrm flipH="1">
            <a:off x="5771678" y="3250574"/>
            <a:ext cx="1194000" cy="1376700"/>
          </a:xfrm>
          <a:prstGeom prst="straightConnector1">
            <a:avLst/>
          </a:prstGeom>
          <a:noFill/>
          <a:ln w="10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55"/>
          <p:cNvCxnSpPr/>
          <p:nvPr/>
        </p:nvCxnSpPr>
        <p:spPr>
          <a:xfrm flipH="1">
            <a:off x="5514578" y="3250574"/>
            <a:ext cx="1451100" cy="165600"/>
          </a:xfrm>
          <a:prstGeom prst="straightConnector1">
            <a:avLst/>
          </a:prstGeom>
          <a:noFill/>
          <a:ln w="10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586" name="Google Shape;586;p5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62" y="1714500"/>
            <a:ext cx="4624845" cy="30847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7" name="Google Shape;587;p55"/>
          <p:cNvCxnSpPr/>
          <p:nvPr/>
        </p:nvCxnSpPr>
        <p:spPr>
          <a:xfrm flipH="1">
            <a:off x="2297098" y="3535652"/>
            <a:ext cx="890400" cy="1406700"/>
          </a:xfrm>
          <a:prstGeom prst="straightConnector1">
            <a:avLst/>
          </a:prstGeom>
          <a:noFill/>
          <a:ln w="10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55"/>
          <p:cNvCxnSpPr/>
          <p:nvPr/>
        </p:nvCxnSpPr>
        <p:spPr>
          <a:xfrm flipH="1">
            <a:off x="1600498" y="3535652"/>
            <a:ext cx="1587000" cy="552600"/>
          </a:xfrm>
          <a:prstGeom prst="straightConnector1">
            <a:avLst/>
          </a:prstGeom>
          <a:noFill/>
          <a:ln w="10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9" name="Google Shape;589;p55"/>
          <p:cNvSpPr txBox="1"/>
          <p:nvPr/>
        </p:nvSpPr>
        <p:spPr>
          <a:xfrm>
            <a:off x="3950314" y="1714500"/>
            <a:ext cx="13185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00" tIns="96400" rIns="96400" bIns="964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4">
                <a:solidFill>
                  <a:schemeClr val="lt1"/>
                </a:solidFill>
              </a:rPr>
              <a:t>Storks-bill</a:t>
            </a:r>
            <a:endParaRPr sz="1054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4" i="1">
                <a:solidFill>
                  <a:schemeClr val="lt1"/>
                </a:solidFill>
              </a:rPr>
              <a:t>Erodium</a:t>
            </a:r>
            <a:endParaRPr sz="1054" i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4">
                <a:solidFill>
                  <a:schemeClr val="lt1"/>
                </a:solidFill>
              </a:rPr>
              <a:t>Geraniaceae</a:t>
            </a:r>
            <a:endParaRPr sz="1054">
              <a:solidFill>
                <a:schemeClr val="lt1"/>
              </a:solidFill>
            </a:endParaRPr>
          </a:p>
        </p:txBody>
      </p:sp>
      <p:sp>
        <p:nvSpPr>
          <p:cNvPr id="590" name="Google Shape;590;p55"/>
          <p:cNvSpPr txBox="1"/>
          <p:nvPr/>
        </p:nvSpPr>
        <p:spPr>
          <a:xfrm>
            <a:off x="7181641" y="4117590"/>
            <a:ext cx="13185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00" tIns="96400" rIns="96400" bIns="964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4">
                <a:solidFill>
                  <a:schemeClr val="lt1"/>
                </a:solidFill>
              </a:rPr>
              <a:t>Scarlet pimpernel</a:t>
            </a:r>
            <a:endParaRPr sz="1054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4" i="1">
                <a:solidFill>
                  <a:schemeClr val="lt1"/>
                </a:solidFill>
              </a:rPr>
              <a:t>Primula</a:t>
            </a:r>
            <a:endParaRPr sz="1054" i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4">
                <a:solidFill>
                  <a:schemeClr val="lt1"/>
                </a:solidFill>
              </a:rPr>
              <a:t>Primulaceae</a:t>
            </a:r>
            <a:endParaRPr sz="1054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Stamens opposite petals: Primulaceae</a:t>
            </a:r>
            <a:endParaRPr/>
          </a:p>
        </p:txBody>
      </p:sp>
      <p:sp>
        <p:nvSpPr>
          <p:cNvPr id="596" name="Google Shape;596;p56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97" name="Google Shape;597;p5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9616" y="894700"/>
            <a:ext cx="3912684" cy="40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94700"/>
            <a:ext cx="4844202" cy="40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6"/>
          <p:cNvSpPr txBox="1"/>
          <p:nvPr/>
        </p:nvSpPr>
        <p:spPr>
          <a:xfrm>
            <a:off x="3837391" y="4260690"/>
            <a:ext cx="13185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00" tIns="96400" rIns="96400" bIns="964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4">
                <a:solidFill>
                  <a:schemeClr val="lt1"/>
                </a:solidFill>
              </a:rPr>
              <a:t>Creeping Jenny</a:t>
            </a:r>
            <a:endParaRPr sz="1054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4" i="1">
                <a:solidFill>
                  <a:schemeClr val="lt1"/>
                </a:solidFill>
              </a:rPr>
              <a:t>Lysimachia</a:t>
            </a:r>
            <a:endParaRPr sz="1054" i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4">
                <a:solidFill>
                  <a:schemeClr val="lt1"/>
                </a:solidFill>
              </a:rPr>
              <a:t>Primulaceae</a:t>
            </a:r>
            <a:endParaRPr sz="1054">
              <a:solidFill>
                <a:schemeClr val="lt1"/>
              </a:solidFill>
            </a:endParaRPr>
          </a:p>
        </p:txBody>
      </p:sp>
      <p:sp>
        <p:nvSpPr>
          <p:cNvPr id="600" name="Google Shape;600;p56"/>
          <p:cNvSpPr txBox="1"/>
          <p:nvPr/>
        </p:nvSpPr>
        <p:spPr>
          <a:xfrm>
            <a:off x="5155891" y="4260690"/>
            <a:ext cx="13185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400" tIns="96400" rIns="96400" bIns="9640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4">
                <a:solidFill>
                  <a:schemeClr val="lt1"/>
                </a:solidFill>
              </a:rPr>
              <a:t>Water pimpernel</a:t>
            </a:r>
            <a:endParaRPr sz="1054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4" i="1">
                <a:solidFill>
                  <a:schemeClr val="lt1"/>
                </a:solidFill>
              </a:rPr>
              <a:t>Samolus</a:t>
            </a:r>
            <a:endParaRPr sz="1054" i="1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4">
                <a:solidFill>
                  <a:schemeClr val="lt1"/>
                </a:solidFill>
              </a:rPr>
              <a:t>Primulaceae</a:t>
            </a:r>
            <a:endParaRPr sz="1054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Magnoliaceae (magnolia family)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Spiral perianth, androecium, gynoecium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Native to North America, not quite Wisconsin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650" y="1695823"/>
            <a:ext cx="4260166" cy="31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 descr="lirio506775504_53WXb-L-2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831" y="1695823"/>
            <a:ext cx="4260300" cy="31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7612021" y="4356350"/>
            <a:ext cx="1220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225" tIns="36100" rIns="72225" bIns="361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Tulip-tree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Liriodendron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Magnoliaceae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311704" y="1695825"/>
            <a:ext cx="1220100" cy="3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225" tIns="36100" rIns="72225" bIns="361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</a:rPr>
              <a:t>Magnolia</a:t>
            </a:r>
            <a:endParaRPr sz="1000" i="1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Magnoliaceae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01" name="Google Shape;101;p17" title="Magnolia-grandiflora-GBIF-USA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1400" y="4021362"/>
            <a:ext cx="1330273" cy="9967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2" name="Google Shape;102;p17" title="Liriodendron-tulipifera-GBIF-USA.jpg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2050" y="4021350"/>
            <a:ext cx="1418522" cy="99674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7"/>
          <p:cNvSpPr txBox="1"/>
          <p:nvPr/>
        </p:nvSpPr>
        <p:spPr>
          <a:xfrm>
            <a:off x="6364494" y="318125"/>
            <a:ext cx="246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/>
              <a:t>∞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" sz="1800"/>
              <a:t>∞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" sz="1800"/>
              <a:t>∞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Spiral sepals, petals, androecium (gynoecium whorled/fused)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125" y="1490200"/>
            <a:ext cx="4260401" cy="345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 descr="nymphaea_alba_white_water_lily_00_flower_22-06-05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25" y="1490200"/>
            <a:ext cx="4260300" cy="34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Nymphaeaceae (water-lily family)</a:t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311700" y="4388200"/>
            <a:ext cx="151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Water-lily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Nymphaea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Nymphaeaceae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572132" y="4388200"/>
            <a:ext cx="207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Water-lily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000" i="1">
                <a:solidFill>
                  <a:schemeClr val="lt1"/>
                </a:solidFill>
              </a:rPr>
              <a:t>Nymphaea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Nymphaeaceae</a:t>
            </a:r>
            <a:endParaRPr sz="1000" i="1">
              <a:solidFill>
                <a:schemeClr val="lt1"/>
              </a:solidFill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6364494" y="318125"/>
            <a:ext cx="246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/>
              <a:t>∞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en" sz="1800"/>
              <a:t>∞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 </a:t>
            </a:r>
            <a:r>
              <a:rPr lang="en" sz="1800"/>
              <a:t>∞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8296499" y="364175"/>
            <a:ext cx="488100" cy="2772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572132" y="1490200"/>
            <a:ext cx="20763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[developing fruit]</a:t>
            </a:r>
            <a:endParaRPr sz="1000"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Nymphaeaceae (water-lily family)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Leaves and flowers emerge separately from rhizome</a:t>
            </a:r>
            <a:endParaRPr/>
          </a:p>
        </p:txBody>
      </p:sp>
      <p:pic>
        <p:nvPicPr>
          <p:cNvPr id="123" name="Google Shape;123;p19" descr="Nymphaea odorata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3000" y="1507325"/>
            <a:ext cx="6039300" cy="34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2793165" y="4680850"/>
            <a:ext cx="1223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Nymphaea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9" descr="Victoria_amazonica_edit_1-sm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2971558"/>
            <a:ext cx="2481300" cy="197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311700" y="4680850"/>
            <a:ext cx="1167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Victoria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9" descr="Victoria_amazonica_002-sm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1" y="1507326"/>
            <a:ext cx="2481300" cy="14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311700" y="2710200"/>
            <a:ext cx="842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Victoria</a:t>
            </a:r>
            <a:endParaRPr sz="10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19"/>
          <p:cNvGrpSpPr/>
          <p:nvPr/>
        </p:nvGrpSpPr>
        <p:grpSpPr>
          <a:xfrm>
            <a:off x="4286818" y="2786410"/>
            <a:ext cx="2561242" cy="1920982"/>
            <a:chOff x="1937511" y="2457101"/>
            <a:chExt cx="3831900" cy="2874000"/>
          </a:xfrm>
        </p:grpSpPr>
        <p:pic>
          <p:nvPicPr>
            <p:cNvPr id="130" name="Google Shape;130;p19" descr="water-lily-sm.jpg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37511" y="2457101"/>
              <a:ext cx="3831900" cy="287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9"/>
            <p:cNvSpPr txBox="1"/>
            <p:nvPr/>
          </p:nvSpPr>
          <p:spPr>
            <a:xfrm>
              <a:off x="1937530" y="4926677"/>
              <a:ext cx="14004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i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Victoria</a:t>
              </a:r>
              <a:endParaRPr sz="1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Spiral flowers in ancient plant lineages</a:t>
            </a:r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8" name="Google Shape;138;p20" title="magallon-all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3401" y="894700"/>
            <a:ext cx="1801191" cy="4047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0"/>
          <p:cNvCxnSpPr/>
          <p:nvPr/>
        </p:nvCxnSpPr>
        <p:spPr>
          <a:xfrm flipH="1">
            <a:off x="5352250" y="4722075"/>
            <a:ext cx="680400" cy="9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20"/>
          <p:cNvSpPr txBox="1"/>
          <p:nvPr/>
        </p:nvSpPr>
        <p:spPr>
          <a:xfrm>
            <a:off x="6012641" y="4482688"/>
            <a:ext cx="226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Nymphaeaceae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1" name="Google Shape;141;p20"/>
          <p:cNvCxnSpPr/>
          <p:nvPr/>
        </p:nvCxnSpPr>
        <p:spPr>
          <a:xfrm flipH="1">
            <a:off x="5282450" y="3894050"/>
            <a:ext cx="1172700" cy="59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20"/>
          <p:cNvSpPr txBox="1"/>
          <p:nvPr/>
        </p:nvSpPr>
        <p:spPr>
          <a:xfrm>
            <a:off x="6435141" y="3654663"/>
            <a:ext cx="226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Magnoliaceae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Cactaceae (cactus family)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311700" y="894700"/>
            <a:ext cx="8520600" cy="40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Spiral tepals, androecium, gynoecium</a:t>
            </a:r>
            <a:endParaRPr i="1"/>
          </a:p>
        </p:txBody>
      </p:sp>
      <p:pic>
        <p:nvPicPr>
          <p:cNvPr id="149" name="Google Shape;149;p21" descr="cereus169160-8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1745950"/>
            <a:ext cx="4632300" cy="31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 descr="cereus3e09897e112fb866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0150" y="1746000"/>
            <a:ext cx="4191600" cy="3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4640150" y="4696200"/>
            <a:ext cx="887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Cereus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311702" y="4696198"/>
            <a:ext cx="718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Cereus</a:t>
            </a:r>
            <a:endParaRPr sz="1000" i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970</Words>
  <Application>Microsoft Macintosh PowerPoint</Application>
  <PresentationFormat>On-screen Show (16:9)</PresentationFormat>
  <Paragraphs>369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Calibri</vt:lpstr>
      <vt:lpstr>Raleway</vt:lpstr>
      <vt:lpstr>Garamond</vt:lpstr>
      <vt:lpstr>Arial</vt:lpstr>
      <vt:lpstr>Berkshire Swash</vt:lpstr>
      <vt:lpstr>Simple Light</vt:lpstr>
      <vt:lpstr>PowerPoint Presentation</vt:lpstr>
      <vt:lpstr>How many parts?</vt:lpstr>
      <vt:lpstr>Floral organs</vt:lpstr>
      <vt:lpstr>From whorls to spirals</vt:lpstr>
      <vt:lpstr>Magnoliaceae (magnolia family)</vt:lpstr>
      <vt:lpstr>Nymphaeaceae (water-lily family)</vt:lpstr>
      <vt:lpstr>Nymphaeaceae (water-lily family)</vt:lpstr>
      <vt:lpstr>Spiral flowers in ancient plant lineages</vt:lpstr>
      <vt:lpstr>Cactaceae (cactus family)</vt:lpstr>
      <vt:lpstr>Spiral flowers in more recent plant lineages</vt:lpstr>
      <vt:lpstr>Spiral cones (non-flowering plants)</vt:lpstr>
      <vt:lpstr>Flower variation</vt:lpstr>
      <vt:lpstr>Calyx (sepals)</vt:lpstr>
      <vt:lpstr>Corolla (petals)</vt:lpstr>
      <vt:lpstr>Perianth organ number</vt:lpstr>
      <vt:lpstr>Monocots: perianth (if showy) in 3s</vt:lpstr>
      <vt:lpstr>Dicots: perianth in 4s or 5s</vt:lpstr>
      <vt:lpstr>Onagraceae (evening primrose family)</vt:lpstr>
      <vt:lpstr>Rubiaceae (coffee family)</vt:lpstr>
      <vt:lpstr>Cornaceae (dogwood family)</vt:lpstr>
      <vt:lpstr>Androecium</vt:lpstr>
      <vt:lpstr>Androecium (stamens)</vt:lpstr>
      <vt:lpstr>Stamen anatomy</vt:lpstr>
      <vt:lpstr>Stamen number</vt:lpstr>
      <vt:lpstr>Brassicaceae (mustard family)</vt:lpstr>
      <vt:lpstr>Oleaceae (olive family)</vt:lpstr>
      <vt:lpstr>Numerous stamens</vt:lpstr>
      <vt:lpstr>Rosaceae (rose family)</vt:lpstr>
      <vt:lpstr>Ranunculaceae (buttercup family)</vt:lpstr>
      <vt:lpstr>Hypericaceae (St. John’s wort family)</vt:lpstr>
      <vt:lpstr>Gynoecium</vt:lpstr>
      <vt:lpstr>Carpel fusion</vt:lpstr>
      <vt:lpstr>Carpel evolution</vt:lpstr>
      <vt:lpstr>Carpels and pistils</vt:lpstr>
      <vt:lpstr>Carpel fusion</vt:lpstr>
      <vt:lpstr>Most plants are syncarpous</vt:lpstr>
      <vt:lpstr>Syncarpous / apocarpous floral formulas</vt:lpstr>
      <vt:lpstr>Fabaceae with unicarpellate flowers</vt:lpstr>
      <vt:lpstr>Rosaceae with unicarpellate flowers</vt:lpstr>
      <vt:lpstr>Apocarpous: Magnoliaceae</vt:lpstr>
      <vt:lpstr>Apocarpous: Ranunculaceae</vt:lpstr>
      <vt:lpstr>Apocarpous: Rosaceae</vt:lpstr>
      <vt:lpstr>Organs most often are alternate</vt:lpstr>
      <vt:lpstr>Stamens opposite petals: Primulaceae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Tippery, Nic</cp:lastModifiedBy>
  <cp:revision>2</cp:revision>
  <dcterms:modified xsi:type="dcterms:W3CDTF">2026-01-26T00:00:44Z</dcterms:modified>
</cp:coreProperties>
</file>